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sldIdLst>
    <p:sldId id="262" r:id="rId2"/>
    <p:sldId id="263" r:id="rId3"/>
    <p:sldId id="261" r:id="rId4"/>
    <p:sldId id="264" r:id="rId5"/>
    <p:sldId id="272" r:id="rId6"/>
    <p:sldId id="265" r:id="rId7"/>
    <p:sldId id="267" r:id="rId8"/>
    <p:sldId id="268" r:id="rId9"/>
    <p:sldId id="269" r:id="rId10"/>
    <p:sldId id="270" r:id="rId11"/>
    <p:sldId id="271" r:id="rId12"/>
    <p:sldId id="273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-714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ED1E519-2E33-48F6-8F6B-E8C71E856E17}" type="doc">
      <dgm:prSet loTypeId="urn:microsoft.com/office/officeart/2008/layout/RadialCluster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4BE88B4-7BC2-45FB-ACE9-E65970418EA4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рабочая группа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FCE14EB3-A0DA-4F88-AB05-E686D641BBB9}" type="parTrans" cxnId="{8B1ECFBD-BCA9-4433-9349-6B7459908BBF}">
      <dgm:prSet/>
      <dgm:spPr/>
      <dgm:t>
        <a:bodyPr/>
        <a:lstStyle/>
        <a:p>
          <a:endParaRPr lang="ru-RU"/>
        </a:p>
      </dgm:t>
    </dgm:pt>
    <dgm:pt modelId="{516A7ACC-9011-498D-80C5-B75DBD09AF64}" type="sibTrans" cxnId="{8B1ECFBD-BCA9-4433-9349-6B7459908BBF}">
      <dgm:prSet/>
      <dgm:spPr/>
      <dgm:t>
        <a:bodyPr/>
        <a:lstStyle/>
        <a:p>
          <a:endParaRPr lang="ru-RU"/>
        </a:p>
      </dgm:t>
    </dgm:pt>
    <dgm:pt modelId="{36271875-B051-4251-A98B-D848C0747A6A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Заведующая руководитель рабочей группы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5E408A39-1125-498C-A031-729D8312DCE2}" type="parTrans" cxnId="{2E848DEC-9E95-4818-A862-BA18746E1DE6}">
      <dgm:prSet/>
      <dgm:spPr/>
      <dgm:t>
        <a:bodyPr/>
        <a:lstStyle/>
        <a:p>
          <a:endParaRPr lang="ru-RU"/>
        </a:p>
      </dgm:t>
    </dgm:pt>
    <dgm:pt modelId="{843DC40A-5078-4391-A46A-D57564CBA9C1}" type="sibTrans" cxnId="{2E848DEC-9E95-4818-A862-BA18746E1DE6}">
      <dgm:prSet/>
      <dgm:spPr/>
      <dgm:t>
        <a:bodyPr/>
        <a:lstStyle/>
        <a:p>
          <a:endParaRPr lang="ru-RU"/>
        </a:p>
      </dgm:t>
    </dgm:pt>
    <dgm:pt modelId="{25A1A187-B849-4066-91E4-16889F7F5F75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Учитель родного языка МБОУ СОШ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5B17C7CE-B13F-46BD-84A0-562167D60918}" type="parTrans" cxnId="{FF314286-C2E0-4F31-8A7B-5829C11DFFB9}">
      <dgm:prSet/>
      <dgm:spPr/>
      <dgm:t>
        <a:bodyPr/>
        <a:lstStyle/>
        <a:p>
          <a:endParaRPr lang="ru-RU"/>
        </a:p>
      </dgm:t>
    </dgm:pt>
    <dgm:pt modelId="{5D4482E2-C69C-4578-9154-6615E4AC6A53}" type="sibTrans" cxnId="{FF314286-C2E0-4F31-8A7B-5829C11DFFB9}">
      <dgm:prSet/>
      <dgm:spPr/>
      <dgm:t>
        <a:bodyPr/>
        <a:lstStyle/>
        <a:p>
          <a:endParaRPr lang="ru-RU"/>
        </a:p>
      </dgm:t>
    </dgm:pt>
    <dgm:pt modelId="{2E529B43-C352-4A2C-BF72-4F660EF7BBEE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РМО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D182745B-7705-4A07-A79B-B5E244348369}" type="parTrans" cxnId="{DF609106-C6F5-4F87-B716-FBDD7CA7C51C}">
      <dgm:prSet/>
      <dgm:spPr/>
      <dgm:t>
        <a:bodyPr/>
        <a:lstStyle/>
        <a:p>
          <a:endParaRPr lang="ru-RU"/>
        </a:p>
      </dgm:t>
    </dgm:pt>
    <dgm:pt modelId="{52343D1A-D485-4AB3-9E37-28F4E73E4532}" type="sibTrans" cxnId="{DF609106-C6F5-4F87-B716-FBDD7CA7C51C}">
      <dgm:prSet/>
      <dgm:spPr/>
      <dgm:t>
        <a:bodyPr/>
        <a:lstStyle/>
        <a:p>
          <a:endParaRPr lang="ru-RU"/>
        </a:p>
      </dgm:t>
    </dgm:pt>
    <dgm:pt modelId="{CDED265D-03E0-4014-AE59-4C3E4D3AC425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Специалисты по дошкольному образованию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590C56FE-374E-42CC-BDF4-C4D5DE67B6DB}" type="parTrans" cxnId="{2C53C0A5-C70A-402C-9A12-C39F9C86682A}">
      <dgm:prSet/>
      <dgm:spPr/>
      <dgm:t>
        <a:bodyPr/>
        <a:lstStyle/>
        <a:p>
          <a:endParaRPr lang="ru-RU"/>
        </a:p>
      </dgm:t>
    </dgm:pt>
    <dgm:pt modelId="{D7BC9198-C286-446A-AD37-CDAE4BEB3AE5}" type="sibTrans" cxnId="{2C53C0A5-C70A-402C-9A12-C39F9C86682A}">
      <dgm:prSet/>
      <dgm:spPr/>
      <dgm:t>
        <a:bodyPr/>
        <a:lstStyle/>
        <a:p>
          <a:endParaRPr lang="ru-RU"/>
        </a:p>
      </dgm:t>
    </dgm:pt>
    <dgm:pt modelId="{79B48324-D5CC-45CC-9DAA-368026D72616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Родители, жители села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D5AF3CD4-75A0-42C5-9E28-6F7C683C4F60}" type="parTrans" cxnId="{F37E9658-3346-45DF-BF34-B789554DCCBF}">
      <dgm:prSet/>
      <dgm:spPr/>
      <dgm:t>
        <a:bodyPr/>
        <a:lstStyle/>
        <a:p>
          <a:endParaRPr lang="ru-RU"/>
        </a:p>
      </dgm:t>
    </dgm:pt>
    <dgm:pt modelId="{5A0C1FF3-D630-4E2B-881F-6F03B729AE40}" type="sibTrans" cxnId="{F37E9658-3346-45DF-BF34-B789554DCCBF}">
      <dgm:prSet/>
      <dgm:spPr/>
      <dgm:t>
        <a:bodyPr/>
        <a:lstStyle/>
        <a:p>
          <a:endParaRPr lang="ru-RU"/>
        </a:p>
      </dgm:t>
    </dgm:pt>
    <dgm:pt modelId="{70259A74-8EA5-4E26-BFE4-07CB3E8F4421}" type="pres">
      <dgm:prSet presAssocID="{7ED1E519-2E33-48F6-8F6B-E8C71E856E17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820F9B40-FDDA-4113-A828-1B3DAC2B0CD1}" type="pres">
      <dgm:prSet presAssocID="{54BE88B4-7BC2-45FB-ACE9-E65970418EA4}" presName="singleCycle" presStyleCnt="0"/>
      <dgm:spPr/>
    </dgm:pt>
    <dgm:pt modelId="{21A00D92-6EF2-4386-BEB4-182B000F9029}" type="pres">
      <dgm:prSet presAssocID="{54BE88B4-7BC2-45FB-ACE9-E65970418EA4}" presName="singleCenter" presStyleLbl="node1" presStyleIdx="0" presStyleCnt="6" custScaleX="156026" custScaleY="40127" custLinFactNeighborX="-1058" custLinFactNeighborY="-5949">
        <dgm:presLayoutVars>
          <dgm:chMax val="7"/>
          <dgm:chPref val="7"/>
        </dgm:presLayoutVars>
      </dgm:prSet>
      <dgm:spPr/>
      <dgm:t>
        <a:bodyPr/>
        <a:lstStyle/>
        <a:p>
          <a:endParaRPr lang="ru-RU"/>
        </a:p>
      </dgm:t>
    </dgm:pt>
    <dgm:pt modelId="{FEBC5364-0A9B-4947-AD4F-CEA03F950C66}" type="pres">
      <dgm:prSet presAssocID="{5E408A39-1125-498C-A031-729D8312DCE2}" presName="Name56" presStyleLbl="parChTrans1D2" presStyleIdx="0" presStyleCnt="5"/>
      <dgm:spPr/>
      <dgm:t>
        <a:bodyPr/>
        <a:lstStyle/>
        <a:p>
          <a:endParaRPr lang="ru-RU"/>
        </a:p>
      </dgm:t>
    </dgm:pt>
    <dgm:pt modelId="{1D39D8AA-189E-4266-BC75-07657C0A3CB5}" type="pres">
      <dgm:prSet presAssocID="{36271875-B051-4251-A98B-D848C0747A6A}" presName="text0" presStyleLbl="node1" presStyleIdx="1" presStyleCnt="6" custScaleX="299165" custScaleY="147725" custRadScaleRad="98750" custRadScaleInc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E01FA70-0D36-4050-870C-087ADCBAFFD4}" type="pres">
      <dgm:prSet presAssocID="{D5AF3CD4-75A0-42C5-9E28-6F7C683C4F60}" presName="Name56" presStyleLbl="parChTrans1D2" presStyleIdx="1" presStyleCnt="5"/>
      <dgm:spPr/>
      <dgm:t>
        <a:bodyPr/>
        <a:lstStyle/>
        <a:p>
          <a:endParaRPr lang="ru-RU"/>
        </a:p>
      </dgm:t>
    </dgm:pt>
    <dgm:pt modelId="{249D943C-10FA-48F1-8063-B5895962BF0F}" type="pres">
      <dgm:prSet presAssocID="{79B48324-D5CC-45CC-9DAA-368026D72616}" presName="text0" presStyleLbl="node1" presStyleIdx="2" presStyleCnt="6" custScaleX="294734" custRadScaleRad="196807" custRadScaleInc="11421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9C1A4FE-6370-49B6-BE72-2C4E559BE2FB}" type="pres">
      <dgm:prSet presAssocID="{590C56FE-374E-42CC-BDF4-C4D5DE67B6DB}" presName="Name56" presStyleLbl="parChTrans1D2" presStyleIdx="2" presStyleCnt="5"/>
      <dgm:spPr/>
      <dgm:t>
        <a:bodyPr/>
        <a:lstStyle/>
        <a:p>
          <a:endParaRPr lang="ru-RU"/>
        </a:p>
      </dgm:t>
    </dgm:pt>
    <dgm:pt modelId="{ACD433B4-B5DB-47A0-BFB1-7E06EA4125F1}" type="pres">
      <dgm:prSet presAssocID="{CDED265D-03E0-4014-AE59-4C3E4D3AC425}" presName="text0" presStyleLbl="node1" presStyleIdx="3" presStyleCnt="6" custScaleX="234646" custRadScaleRad="93968" custRadScaleInc="364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AB47739-1A6E-467D-AE83-DDA28382AA66}" type="pres">
      <dgm:prSet presAssocID="{5B17C7CE-B13F-46BD-84A0-562167D60918}" presName="Name56" presStyleLbl="parChTrans1D2" presStyleIdx="3" presStyleCnt="5"/>
      <dgm:spPr/>
      <dgm:t>
        <a:bodyPr/>
        <a:lstStyle/>
        <a:p>
          <a:endParaRPr lang="ru-RU"/>
        </a:p>
      </dgm:t>
    </dgm:pt>
    <dgm:pt modelId="{3C496323-625C-4F3D-9A64-5CCA3FC3CFE6}" type="pres">
      <dgm:prSet presAssocID="{25A1A187-B849-4066-91E4-16889F7F5F75}" presName="text0" presStyleLbl="node1" presStyleIdx="4" presStyleCnt="6" custScaleX="202009" custRadScaleRad="100751" custRadScaleInc="-968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EC10FB5-6A87-4410-87A9-2FB518F65807}" type="pres">
      <dgm:prSet presAssocID="{D182745B-7705-4A07-A79B-B5E244348369}" presName="Name56" presStyleLbl="parChTrans1D2" presStyleIdx="4" presStyleCnt="5"/>
      <dgm:spPr/>
      <dgm:t>
        <a:bodyPr/>
        <a:lstStyle/>
        <a:p>
          <a:endParaRPr lang="ru-RU"/>
        </a:p>
      </dgm:t>
    </dgm:pt>
    <dgm:pt modelId="{6ACD074D-B798-4AF6-B22B-94A489A2FBD8}" type="pres">
      <dgm:prSet presAssocID="{2E529B43-C352-4A2C-BF72-4F660EF7BBEE}" presName="text0" presStyleLbl="node1" presStyleIdx="5" presStyleCnt="6" custScaleX="301240" custRadScaleRad="200643" custRadScaleInc="-11291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00BD6BA-3F84-4535-8B09-222D38689309}" type="presOf" srcId="{79B48324-D5CC-45CC-9DAA-368026D72616}" destId="{249D943C-10FA-48F1-8063-B5895962BF0F}" srcOrd="0" destOrd="0" presId="urn:microsoft.com/office/officeart/2008/layout/RadialCluster"/>
    <dgm:cxn modelId="{44CBD562-12FF-49E3-A6F4-6094DA0E5654}" type="presOf" srcId="{5E408A39-1125-498C-A031-729D8312DCE2}" destId="{FEBC5364-0A9B-4947-AD4F-CEA03F950C66}" srcOrd="0" destOrd="0" presId="urn:microsoft.com/office/officeart/2008/layout/RadialCluster"/>
    <dgm:cxn modelId="{C94C84CE-EBBE-4058-AF54-1F2972475F0B}" type="presOf" srcId="{D182745B-7705-4A07-A79B-B5E244348369}" destId="{EEC10FB5-6A87-4410-87A9-2FB518F65807}" srcOrd="0" destOrd="0" presId="urn:microsoft.com/office/officeart/2008/layout/RadialCluster"/>
    <dgm:cxn modelId="{2E848DEC-9E95-4818-A862-BA18746E1DE6}" srcId="{54BE88B4-7BC2-45FB-ACE9-E65970418EA4}" destId="{36271875-B051-4251-A98B-D848C0747A6A}" srcOrd="0" destOrd="0" parTransId="{5E408A39-1125-498C-A031-729D8312DCE2}" sibTransId="{843DC40A-5078-4391-A46A-D57564CBA9C1}"/>
    <dgm:cxn modelId="{5698072F-7D96-4CAD-A9BB-F96811D1125F}" type="presOf" srcId="{5B17C7CE-B13F-46BD-84A0-562167D60918}" destId="{4AB47739-1A6E-467D-AE83-DDA28382AA66}" srcOrd="0" destOrd="0" presId="urn:microsoft.com/office/officeart/2008/layout/RadialCluster"/>
    <dgm:cxn modelId="{FB1EEC8E-6AB0-48AA-BD89-522749524133}" type="presOf" srcId="{D5AF3CD4-75A0-42C5-9E28-6F7C683C4F60}" destId="{9E01FA70-0D36-4050-870C-087ADCBAFFD4}" srcOrd="0" destOrd="0" presId="urn:microsoft.com/office/officeart/2008/layout/RadialCluster"/>
    <dgm:cxn modelId="{FF314286-C2E0-4F31-8A7B-5829C11DFFB9}" srcId="{54BE88B4-7BC2-45FB-ACE9-E65970418EA4}" destId="{25A1A187-B849-4066-91E4-16889F7F5F75}" srcOrd="3" destOrd="0" parTransId="{5B17C7CE-B13F-46BD-84A0-562167D60918}" sibTransId="{5D4482E2-C69C-4578-9154-6615E4AC6A53}"/>
    <dgm:cxn modelId="{2C53C0A5-C70A-402C-9A12-C39F9C86682A}" srcId="{54BE88B4-7BC2-45FB-ACE9-E65970418EA4}" destId="{CDED265D-03E0-4014-AE59-4C3E4D3AC425}" srcOrd="2" destOrd="0" parTransId="{590C56FE-374E-42CC-BDF4-C4D5DE67B6DB}" sibTransId="{D7BC9198-C286-446A-AD37-CDAE4BEB3AE5}"/>
    <dgm:cxn modelId="{0FA32A4B-6B34-4186-B1B7-498892B161C6}" type="presOf" srcId="{2E529B43-C352-4A2C-BF72-4F660EF7BBEE}" destId="{6ACD074D-B798-4AF6-B22B-94A489A2FBD8}" srcOrd="0" destOrd="0" presId="urn:microsoft.com/office/officeart/2008/layout/RadialCluster"/>
    <dgm:cxn modelId="{8B1ECFBD-BCA9-4433-9349-6B7459908BBF}" srcId="{7ED1E519-2E33-48F6-8F6B-E8C71E856E17}" destId="{54BE88B4-7BC2-45FB-ACE9-E65970418EA4}" srcOrd="0" destOrd="0" parTransId="{FCE14EB3-A0DA-4F88-AB05-E686D641BBB9}" sibTransId="{516A7ACC-9011-498D-80C5-B75DBD09AF64}"/>
    <dgm:cxn modelId="{DF609106-C6F5-4F87-B716-FBDD7CA7C51C}" srcId="{54BE88B4-7BC2-45FB-ACE9-E65970418EA4}" destId="{2E529B43-C352-4A2C-BF72-4F660EF7BBEE}" srcOrd="4" destOrd="0" parTransId="{D182745B-7705-4A07-A79B-B5E244348369}" sibTransId="{52343D1A-D485-4AB3-9E37-28F4E73E4532}"/>
    <dgm:cxn modelId="{96C43531-A107-4E20-ACE4-CF08CE3E1A8A}" type="presOf" srcId="{25A1A187-B849-4066-91E4-16889F7F5F75}" destId="{3C496323-625C-4F3D-9A64-5CCA3FC3CFE6}" srcOrd="0" destOrd="0" presId="urn:microsoft.com/office/officeart/2008/layout/RadialCluster"/>
    <dgm:cxn modelId="{7105428A-EFA0-4A91-A92A-BE46A3E6FF3E}" type="presOf" srcId="{7ED1E519-2E33-48F6-8F6B-E8C71E856E17}" destId="{70259A74-8EA5-4E26-BFE4-07CB3E8F4421}" srcOrd="0" destOrd="0" presId="urn:microsoft.com/office/officeart/2008/layout/RadialCluster"/>
    <dgm:cxn modelId="{B79DDB2D-4C58-4172-BDFC-8D30756F3CDF}" type="presOf" srcId="{54BE88B4-7BC2-45FB-ACE9-E65970418EA4}" destId="{21A00D92-6EF2-4386-BEB4-182B000F9029}" srcOrd="0" destOrd="0" presId="urn:microsoft.com/office/officeart/2008/layout/RadialCluster"/>
    <dgm:cxn modelId="{F37E9658-3346-45DF-BF34-B789554DCCBF}" srcId="{54BE88B4-7BC2-45FB-ACE9-E65970418EA4}" destId="{79B48324-D5CC-45CC-9DAA-368026D72616}" srcOrd="1" destOrd="0" parTransId="{D5AF3CD4-75A0-42C5-9E28-6F7C683C4F60}" sibTransId="{5A0C1FF3-D630-4E2B-881F-6F03B729AE40}"/>
    <dgm:cxn modelId="{348A39D2-ACC8-4F02-A550-E0B63149B154}" type="presOf" srcId="{CDED265D-03E0-4014-AE59-4C3E4D3AC425}" destId="{ACD433B4-B5DB-47A0-BFB1-7E06EA4125F1}" srcOrd="0" destOrd="0" presId="urn:microsoft.com/office/officeart/2008/layout/RadialCluster"/>
    <dgm:cxn modelId="{FA02BE57-73C0-4F38-A34D-0E6278F8BC8F}" type="presOf" srcId="{590C56FE-374E-42CC-BDF4-C4D5DE67B6DB}" destId="{C9C1A4FE-6370-49B6-BE72-2C4E559BE2FB}" srcOrd="0" destOrd="0" presId="urn:microsoft.com/office/officeart/2008/layout/RadialCluster"/>
    <dgm:cxn modelId="{F82D3471-2D90-48EE-8DF3-3F2E73A0F55E}" type="presOf" srcId="{36271875-B051-4251-A98B-D848C0747A6A}" destId="{1D39D8AA-189E-4266-BC75-07657C0A3CB5}" srcOrd="0" destOrd="0" presId="urn:microsoft.com/office/officeart/2008/layout/RadialCluster"/>
    <dgm:cxn modelId="{7C3356D2-189F-451F-9543-1AB90A0D3693}" type="presParOf" srcId="{70259A74-8EA5-4E26-BFE4-07CB3E8F4421}" destId="{820F9B40-FDDA-4113-A828-1B3DAC2B0CD1}" srcOrd="0" destOrd="0" presId="urn:microsoft.com/office/officeart/2008/layout/RadialCluster"/>
    <dgm:cxn modelId="{8872718B-1FCE-4902-812F-3FF5135D4515}" type="presParOf" srcId="{820F9B40-FDDA-4113-A828-1B3DAC2B0CD1}" destId="{21A00D92-6EF2-4386-BEB4-182B000F9029}" srcOrd="0" destOrd="0" presId="urn:microsoft.com/office/officeart/2008/layout/RadialCluster"/>
    <dgm:cxn modelId="{802F5522-E8F7-44E7-B762-4D3F8B762E23}" type="presParOf" srcId="{820F9B40-FDDA-4113-A828-1B3DAC2B0CD1}" destId="{FEBC5364-0A9B-4947-AD4F-CEA03F950C66}" srcOrd="1" destOrd="0" presId="urn:microsoft.com/office/officeart/2008/layout/RadialCluster"/>
    <dgm:cxn modelId="{732897A1-AC05-43C8-8D79-894A4F36F6F1}" type="presParOf" srcId="{820F9B40-FDDA-4113-A828-1B3DAC2B0CD1}" destId="{1D39D8AA-189E-4266-BC75-07657C0A3CB5}" srcOrd="2" destOrd="0" presId="urn:microsoft.com/office/officeart/2008/layout/RadialCluster"/>
    <dgm:cxn modelId="{831CE04D-CFA8-495C-981B-AE4B78D48379}" type="presParOf" srcId="{820F9B40-FDDA-4113-A828-1B3DAC2B0CD1}" destId="{9E01FA70-0D36-4050-870C-087ADCBAFFD4}" srcOrd="3" destOrd="0" presId="urn:microsoft.com/office/officeart/2008/layout/RadialCluster"/>
    <dgm:cxn modelId="{F4A1F9AE-3467-49F7-AC9C-053A1E181FB1}" type="presParOf" srcId="{820F9B40-FDDA-4113-A828-1B3DAC2B0CD1}" destId="{249D943C-10FA-48F1-8063-B5895962BF0F}" srcOrd="4" destOrd="0" presId="urn:microsoft.com/office/officeart/2008/layout/RadialCluster"/>
    <dgm:cxn modelId="{B6AF2D6E-8357-4B54-A05B-F226ACB7DBCE}" type="presParOf" srcId="{820F9B40-FDDA-4113-A828-1B3DAC2B0CD1}" destId="{C9C1A4FE-6370-49B6-BE72-2C4E559BE2FB}" srcOrd="5" destOrd="0" presId="urn:microsoft.com/office/officeart/2008/layout/RadialCluster"/>
    <dgm:cxn modelId="{9B45E16C-6951-4DEB-9117-030B74540BA8}" type="presParOf" srcId="{820F9B40-FDDA-4113-A828-1B3DAC2B0CD1}" destId="{ACD433B4-B5DB-47A0-BFB1-7E06EA4125F1}" srcOrd="6" destOrd="0" presId="urn:microsoft.com/office/officeart/2008/layout/RadialCluster"/>
    <dgm:cxn modelId="{9140CBFC-8E3F-4ACE-BB0D-9AF77DED0B7C}" type="presParOf" srcId="{820F9B40-FDDA-4113-A828-1B3DAC2B0CD1}" destId="{4AB47739-1A6E-467D-AE83-DDA28382AA66}" srcOrd="7" destOrd="0" presId="urn:microsoft.com/office/officeart/2008/layout/RadialCluster"/>
    <dgm:cxn modelId="{4F870973-5191-4B7D-8949-F4CA2B117C1C}" type="presParOf" srcId="{820F9B40-FDDA-4113-A828-1B3DAC2B0CD1}" destId="{3C496323-625C-4F3D-9A64-5CCA3FC3CFE6}" srcOrd="8" destOrd="0" presId="urn:microsoft.com/office/officeart/2008/layout/RadialCluster"/>
    <dgm:cxn modelId="{F88DEDCD-1EEC-47CF-B1E1-9AEAD6539CA7}" type="presParOf" srcId="{820F9B40-FDDA-4113-A828-1B3DAC2B0CD1}" destId="{EEC10FB5-6A87-4410-87A9-2FB518F65807}" srcOrd="9" destOrd="0" presId="urn:microsoft.com/office/officeart/2008/layout/RadialCluster"/>
    <dgm:cxn modelId="{96AB4224-3719-4A64-ACDB-357D8980EE91}" type="presParOf" srcId="{820F9B40-FDDA-4113-A828-1B3DAC2B0CD1}" destId="{6ACD074D-B798-4AF6-B22B-94A489A2FBD8}" srcOrd="10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1A00D92-6EF2-4386-BEB4-182B000F9029}">
      <dsp:nvSpPr>
        <dsp:cNvPr id="0" name=""/>
        <dsp:cNvSpPr/>
      </dsp:nvSpPr>
      <dsp:spPr>
        <a:xfrm>
          <a:off x="3636807" y="2006344"/>
          <a:ext cx="2068887" cy="53207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420" tIns="58420" rIns="58420" bIns="5842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рабочая группа</a:t>
          </a:r>
          <a:endParaRPr lang="ru-RU" sz="23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636807" y="2006344"/>
        <a:ext cx="2068887" cy="532079"/>
      </dsp:txXfrm>
    </dsp:sp>
    <dsp:sp modelId="{FEBC5364-0A9B-4947-AD4F-CEA03F950C66}">
      <dsp:nvSpPr>
        <dsp:cNvPr id="0" name=""/>
        <dsp:cNvSpPr/>
      </dsp:nvSpPr>
      <dsp:spPr>
        <a:xfrm rot="16283738">
          <a:off x="4341151" y="1661463"/>
          <a:ext cx="689968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689968" y="0"/>
              </a:lnTo>
            </a:path>
          </a:pathLst>
        </a:custGeom>
        <a:noFill/>
        <a:ln w="285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39D8AA-189E-4266-BC75-07657C0A3CB5}">
      <dsp:nvSpPr>
        <dsp:cNvPr id="0" name=""/>
        <dsp:cNvSpPr/>
      </dsp:nvSpPr>
      <dsp:spPr>
        <a:xfrm>
          <a:off x="3381615" y="4173"/>
          <a:ext cx="2657819" cy="131240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040" tIns="66040" rIns="66040" bIns="6604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>
              <a:latin typeface="Times New Roman" pitchFamily="18" charset="0"/>
              <a:cs typeface="Times New Roman" pitchFamily="18" charset="0"/>
            </a:rPr>
            <a:t>Заведующая руководитель рабочей группы</a:t>
          </a:r>
          <a:endParaRPr lang="ru-RU" sz="2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381615" y="4173"/>
        <a:ext cx="2657819" cy="1312407"/>
      </dsp:txXfrm>
    </dsp:sp>
    <dsp:sp modelId="{9E01FA70-0D36-4050-870C-087ADCBAFFD4}">
      <dsp:nvSpPr>
        <dsp:cNvPr id="0" name=""/>
        <dsp:cNvSpPr/>
      </dsp:nvSpPr>
      <dsp:spPr>
        <a:xfrm rot="1557746">
          <a:off x="5108735" y="3010773"/>
          <a:ext cx="2157921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157921" y="0"/>
              </a:lnTo>
            </a:path>
          </a:pathLst>
        </a:custGeom>
        <a:noFill/>
        <a:ln w="285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9D943C-10FA-48F1-8063-B5895962BF0F}">
      <dsp:nvSpPr>
        <dsp:cNvPr id="0" name=""/>
        <dsp:cNvSpPr/>
      </dsp:nvSpPr>
      <dsp:spPr>
        <a:xfrm>
          <a:off x="6760818" y="3483122"/>
          <a:ext cx="2618453" cy="88841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0" tIns="63500" rIns="63500" bIns="635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>
              <a:latin typeface="Times New Roman" pitchFamily="18" charset="0"/>
              <a:cs typeface="Times New Roman" pitchFamily="18" charset="0"/>
            </a:rPr>
            <a:t>Родители, жители села</a:t>
          </a:r>
          <a:endParaRPr lang="ru-RU" sz="25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6760818" y="3483122"/>
        <a:ext cx="2618453" cy="888412"/>
      </dsp:txXfrm>
    </dsp:sp>
    <dsp:sp modelId="{C9C1A4FE-6370-49B6-BE72-2C4E559BE2FB}">
      <dsp:nvSpPr>
        <dsp:cNvPr id="0" name=""/>
        <dsp:cNvSpPr/>
      </dsp:nvSpPr>
      <dsp:spPr>
        <a:xfrm rot="3483441">
          <a:off x="4574985" y="3010772"/>
          <a:ext cx="1113270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113270" y="0"/>
              </a:lnTo>
            </a:path>
          </a:pathLst>
        </a:custGeom>
        <a:noFill/>
        <a:ln w="285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D433B4-B5DB-47A0-BFB1-7E06EA4125F1}">
      <dsp:nvSpPr>
        <dsp:cNvPr id="0" name=""/>
        <dsp:cNvSpPr/>
      </dsp:nvSpPr>
      <dsp:spPr>
        <a:xfrm>
          <a:off x="4660760" y="3483121"/>
          <a:ext cx="2084624" cy="88841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Специалисты по дошкольному образованию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660760" y="3483121"/>
        <a:ext cx="2084624" cy="888412"/>
      </dsp:txXfrm>
    </dsp:sp>
    <dsp:sp modelId="{4AB47739-1A6E-467D-AE83-DDA28382AA66}">
      <dsp:nvSpPr>
        <dsp:cNvPr id="0" name=""/>
        <dsp:cNvSpPr/>
      </dsp:nvSpPr>
      <dsp:spPr>
        <a:xfrm rot="7156859">
          <a:off x="3658088" y="3044500"/>
          <a:ext cx="1160417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160417" y="0"/>
              </a:lnTo>
            </a:path>
          </a:pathLst>
        </a:custGeom>
        <a:noFill/>
        <a:ln w="285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C496323-625C-4F3D-9A64-5CCA3FC3CFE6}">
      <dsp:nvSpPr>
        <dsp:cNvPr id="0" name=""/>
        <dsp:cNvSpPr/>
      </dsp:nvSpPr>
      <dsp:spPr>
        <a:xfrm>
          <a:off x="2808100" y="3550577"/>
          <a:ext cx="1794673" cy="88841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Учитель родного языка МБОУ СОШ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808100" y="3550577"/>
        <a:ext cx="1794673" cy="888412"/>
      </dsp:txXfrm>
    </dsp:sp>
    <dsp:sp modelId="{EEC10FB5-6A87-4410-87A9-2FB518F65807}">
      <dsp:nvSpPr>
        <dsp:cNvPr id="0" name=""/>
        <dsp:cNvSpPr/>
      </dsp:nvSpPr>
      <dsp:spPr>
        <a:xfrm rot="9215702">
          <a:off x="2121970" y="3010770"/>
          <a:ext cx="2124272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124272" y="0"/>
              </a:lnTo>
            </a:path>
          </a:pathLst>
        </a:custGeom>
        <a:noFill/>
        <a:ln w="285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ACD074D-B798-4AF6-B22B-94A489A2FBD8}">
      <dsp:nvSpPr>
        <dsp:cNvPr id="0" name=""/>
        <dsp:cNvSpPr/>
      </dsp:nvSpPr>
      <dsp:spPr>
        <a:xfrm>
          <a:off x="0" y="3483115"/>
          <a:ext cx="2676254" cy="88841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0" tIns="88900" rIns="88900" bIns="8890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500" kern="1200" dirty="0" smtClean="0">
              <a:latin typeface="Times New Roman" pitchFamily="18" charset="0"/>
              <a:cs typeface="Times New Roman" pitchFamily="18" charset="0"/>
            </a:rPr>
            <a:t>РМО</a:t>
          </a:r>
          <a:endParaRPr lang="ru-RU" sz="35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3483115"/>
        <a:ext cx="2676254" cy="8884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609601"/>
            <a:ext cx="103632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4953000"/>
            <a:ext cx="85344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731C4-5AEE-49FC-B2EE-8903EB3279BE}" type="datetimeFigureOut">
              <a:rPr lang="ru-RU" smtClean="0"/>
              <a:pPr/>
              <a:t>26.10.2023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520945C-5140-4A5D-9E00-EBB01C7FFB1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731C4-5AEE-49FC-B2EE-8903EB3279BE}" type="datetimeFigureOut">
              <a:rPr lang="ru-RU" smtClean="0"/>
              <a:pPr/>
              <a:t>26.10.2023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0945C-5140-4A5D-9E00-EBB01C7FFB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731C4-5AEE-49FC-B2EE-8903EB3279BE}" type="datetimeFigureOut">
              <a:rPr lang="ru-RU" smtClean="0"/>
              <a:pPr/>
              <a:t>26.10.2023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0945C-5140-4A5D-9E00-EBB01C7FFB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731C4-5AEE-49FC-B2EE-8903EB3279BE}" type="datetimeFigureOut">
              <a:rPr lang="ru-RU" smtClean="0"/>
              <a:pPr/>
              <a:t>26.10.2023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0945C-5140-4A5D-9E00-EBB01C7FFB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1371601"/>
            <a:ext cx="103632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4068764"/>
            <a:ext cx="103632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731C4-5AEE-49FC-B2EE-8903EB3279BE}" type="datetimeFigureOut">
              <a:rPr lang="ru-RU" smtClean="0"/>
              <a:pPr/>
              <a:t>26.10.2023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0945C-5140-4A5D-9E00-EBB01C7FFB1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5994400" y="3924300"/>
            <a:ext cx="113029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6261100" y="3924300"/>
            <a:ext cx="113029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5728971" y="3924300"/>
            <a:ext cx="113029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731C4-5AEE-49FC-B2EE-8903EB3279BE}" type="datetimeFigureOut">
              <a:rPr lang="ru-RU" smtClean="0"/>
              <a:pPr/>
              <a:t>26.10.2023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0945C-5140-4A5D-9E00-EBB01C7FFB1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487680" y="1600200"/>
            <a:ext cx="5388864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5386917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7601" y="1600200"/>
            <a:ext cx="5389033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731C4-5AEE-49FC-B2EE-8903EB3279BE}" type="datetimeFigureOut">
              <a:rPr lang="ru-RU" smtClean="0"/>
              <a:pPr/>
              <a:t>26.10.2023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0945C-5140-4A5D-9E00-EBB01C7FFB1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12848"/>
            <a:ext cx="5388864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6230112" y="2212849"/>
            <a:ext cx="5388864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731C4-5AEE-49FC-B2EE-8903EB3279BE}" type="datetimeFigureOut">
              <a:rPr lang="ru-RU" smtClean="0"/>
              <a:pPr/>
              <a:t>26.10.2023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0945C-5140-4A5D-9E00-EBB01C7FFB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731C4-5AEE-49FC-B2EE-8903EB3279BE}" type="datetimeFigureOut">
              <a:rPr lang="ru-RU" smtClean="0"/>
              <a:pPr/>
              <a:t>26.10.2023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0945C-5140-4A5D-9E00-EBB01C7FFB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6117" y="266700"/>
            <a:ext cx="4011084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8850" y="273051"/>
            <a:ext cx="66611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6117" y="2438401"/>
            <a:ext cx="4011084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731C4-5AEE-49FC-B2EE-8903EB3279BE}" type="datetimeFigureOut">
              <a:rPr lang="ru-RU" smtClean="0"/>
              <a:pPr/>
              <a:t>26.10.2023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0945C-5140-4A5D-9E00-EBB01C7FFB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9435" y="228600"/>
            <a:ext cx="7615765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10835" y="1143000"/>
            <a:ext cx="8072965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9435" y="5810250"/>
            <a:ext cx="7615765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731C4-5AEE-49FC-B2EE-8903EB3279BE}" type="datetimeFigureOut">
              <a:rPr lang="ru-RU" smtClean="0"/>
              <a:pPr/>
              <a:t>26.10.2023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0945C-5140-4A5D-9E00-EBB01C7FFB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484463" y="6356351"/>
            <a:ext cx="2781300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EE7731C4-5AEE-49FC-B2EE-8903EB3279BE}" type="datetimeFigureOut">
              <a:rPr lang="ru-RU" smtClean="0"/>
              <a:pPr/>
              <a:t>26.10.2023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78887" y="6356351"/>
            <a:ext cx="3797300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91038" y="6356351"/>
            <a:ext cx="749300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F520945C-5140-4A5D-9E00-EBB01C7FFB1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11277014" y="6499384"/>
            <a:ext cx="113029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758826" y="6499384"/>
            <a:ext cx="113029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F:\Ульчи\Орнаменты\102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-476263" y="476264"/>
            <a:ext cx="2285992" cy="1333467"/>
          </a:xfrm>
          <a:prstGeom prst="rect">
            <a:avLst/>
          </a:prstGeom>
          <a:noFill/>
        </p:spPr>
      </p:pic>
      <p:pic>
        <p:nvPicPr>
          <p:cNvPr id="3" name="Picture 3" descr="F:\Ульчи\Орнаменты\102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-476263" y="2762256"/>
            <a:ext cx="2285992" cy="1333467"/>
          </a:xfrm>
          <a:prstGeom prst="rect">
            <a:avLst/>
          </a:prstGeom>
          <a:noFill/>
        </p:spPr>
      </p:pic>
      <p:pic>
        <p:nvPicPr>
          <p:cNvPr id="4" name="Picture 3" descr="F:\Ульчи\Орнаменты\102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-476263" y="5048272"/>
            <a:ext cx="2285992" cy="1333467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1727200" y="481557"/>
            <a:ext cx="10160000" cy="47397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МИНИСТЕРСТВО ОБРАЗОВАНИЯ И НАУКИ ХАБАРОВСКОГО КРАЯ</a:t>
            </a:r>
          </a:p>
          <a:p>
            <a:pPr algn="ctr"/>
            <a:endParaRPr lang="ru-RU" sz="1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КРАЕВОЕ  ГОСУДАРСТВЕННОЕ ОБРАЗОВАТЕЛЬНОЕ УЧРЕЖДЕНИЕ ДОПОЛНИТЕЛЬНОГО ПРОФЕССИОНАЛЬНОГО ОБРАЗОВАНИЯ </a:t>
            </a:r>
          </a:p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«ХАБАРОВСКИЙ КРАЕВОЙ ИНСТИТУТ РАЗВИТИЯ ОБРАЗОВАНИЯ»</a:t>
            </a:r>
          </a:p>
          <a:p>
            <a:pPr algn="ctr"/>
            <a:endParaRPr lang="ru-RU" sz="2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Муниципальное бюджетное дошкольное образовательное учреждение детский сад №4 сельского поселения</a:t>
            </a:r>
          </a:p>
          <a:p>
            <a:pPr algn="ctr"/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«Село Булава»Ульчского муниципального района Хабаровского края</a:t>
            </a:r>
          </a:p>
          <a:p>
            <a:pPr algn="ctr"/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998954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F:\Ульчи\Орнаменты\102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-476262" y="476262"/>
            <a:ext cx="2285992" cy="1333467"/>
          </a:xfrm>
          <a:prstGeom prst="rect">
            <a:avLst/>
          </a:prstGeom>
          <a:noFill/>
        </p:spPr>
      </p:pic>
      <p:pic>
        <p:nvPicPr>
          <p:cNvPr id="7" name="Picture 3" descr="F:\Ульчи\Орнаменты\102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-476262" y="2762255"/>
            <a:ext cx="2285992" cy="1333467"/>
          </a:xfrm>
          <a:prstGeom prst="rect">
            <a:avLst/>
          </a:prstGeom>
          <a:noFill/>
        </p:spPr>
      </p:pic>
      <p:pic>
        <p:nvPicPr>
          <p:cNvPr id="8" name="Picture 3" descr="F:\Ульчи\Орнаменты\102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-476263" y="5048248"/>
            <a:ext cx="2285992" cy="1333467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1506827" y="321972"/>
            <a:ext cx="1018719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МЕРОПРИЯТИЯ В РАМКАХ КИК:</a:t>
            </a:r>
          </a:p>
          <a:p>
            <a:pPr algn="ctr"/>
            <a:endParaRPr lang="ru-RU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июнь 2022 </a:t>
            </a:r>
            <a:r>
              <a:rPr lang="ru-RU" sz="2400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Проведение педагогического совета: «Об инновационной деятельности в 2022-2023 г.»</a:t>
            </a:r>
            <a:endParaRPr lang="ru-RU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июнь- 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август 2022  </a:t>
            </a:r>
            <a:r>
              <a:rPr lang="ru-RU" sz="2400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Утверждение ТЗ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сентябрь 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2022 – ноябрь 2023  </a:t>
            </a:r>
            <a:r>
              <a:rPr lang="ru-RU" sz="2400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Корректировка и утверждение основной образовательной программы дошкольного образования ДОУ с учетом этнокультурного компонента; Создание мини-музея: «Моя малая Родина»; Создание методического сопровождения к учебному пособию для общеобразовательных организаций «Картинный словарь </a:t>
            </a:r>
            <a:r>
              <a:rPr lang="ru-RU" sz="2400" u="sng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ульчского</a:t>
            </a:r>
            <a:r>
              <a:rPr lang="ru-RU" sz="2400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языка, 1 – 4 классы», как средство развития этнокультурного образования и активизации использования родного (</a:t>
            </a:r>
            <a:r>
              <a:rPr lang="ru-RU" sz="2400" u="sng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ульчского</a:t>
            </a:r>
            <a:r>
              <a:rPr lang="ru-RU" sz="2400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языка в ДОУ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Август 2022 – ноябрь 2023 </a:t>
            </a:r>
            <a:r>
              <a:rPr lang="ru-RU" sz="2400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Размещение материалов по реализации инновационной деятельности на сайте ДОУ</a:t>
            </a:r>
          </a:p>
        </p:txBody>
      </p:sp>
    </p:spTree>
    <p:extLst>
      <p:ext uri="{BB962C8B-B14F-4D97-AF65-F5344CB8AC3E}">
        <p14:creationId xmlns="" xmlns:p14="http://schemas.microsoft.com/office/powerpoint/2010/main" val="3543269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F:\Ульчи\Орнаменты\102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-476262" y="476262"/>
            <a:ext cx="2285992" cy="1333467"/>
          </a:xfrm>
          <a:prstGeom prst="rect">
            <a:avLst/>
          </a:prstGeom>
          <a:noFill/>
        </p:spPr>
      </p:pic>
      <p:pic>
        <p:nvPicPr>
          <p:cNvPr id="7" name="Picture 3" descr="F:\Ульчи\Орнаменты\102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-476262" y="2762255"/>
            <a:ext cx="2285992" cy="1333467"/>
          </a:xfrm>
          <a:prstGeom prst="rect">
            <a:avLst/>
          </a:prstGeom>
          <a:noFill/>
        </p:spPr>
      </p:pic>
      <p:pic>
        <p:nvPicPr>
          <p:cNvPr id="8" name="Picture 3" descr="F:\Ульчи\Орнаменты\102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-476263" y="5048248"/>
            <a:ext cx="2285992" cy="1333467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1859035" y="359508"/>
            <a:ext cx="973642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МЕРОПРИЯТИЯ РЕАЛИЗОВАННЫЕ ЗА ОТЧЕТНЫЙ ПЕРИОД:</a:t>
            </a:r>
          </a:p>
          <a:p>
            <a:pPr algn="ctr"/>
            <a:endParaRPr lang="ru-RU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400" u="sng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675499307"/>
              </p:ext>
            </p:extLst>
          </p:nvPr>
        </p:nvGraphicFramePr>
        <p:xfrm>
          <a:off x="1509623" y="785125"/>
          <a:ext cx="10403456" cy="587367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28468"/>
                <a:gridCol w="2320505"/>
                <a:gridCol w="3617566"/>
                <a:gridCol w="3136917"/>
              </a:tblGrid>
              <a:tr h="50345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Этапы (дата)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166" marR="591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Содержание деятельности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166" marR="591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Основные направления деятельности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166" marR="591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u="non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Основные мероприятия</a:t>
                      </a:r>
                      <a:endParaRPr lang="ru-RU" sz="1600" u="none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166" marR="59166" marT="0" marB="0"/>
                </a:tc>
              </a:tr>
              <a:tr h="744875"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ru-RU" sz="1100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июнь </a:t>
                      </a: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2022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166" marR="5916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ru-RU" sz="1100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Проведение </a:t>
                      </a: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совещаний, консультаций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166" marR="5916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-выбор форм и методов по реализации этнокультурного компонента в ДОУ;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-самообразование педагогических работников по этнопедагогике в ДОУ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166" marR="5916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100" u="none" spc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Проведение педагогического совета: «Об инновационной деятельности в 2022-2023 г.»</a:t>
                      </a:r>
                      <a:endParaRPr lang="ru-RU" sz="1100" u="none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166" marR="59166" marT="0" marB="0"/>
                </a:tc>
              </a:tr>
              <a:tr h="4929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июнь- август 2022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9166" marR="5916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Разработка ТЗ 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9166" marR="5916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u="none" spc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Анализ опыта реализации этнокультурного образования в ДОУ</a:t>
                      </a:r>
                      <a:r>
                        <a:rPr lang="ru-RU" sz="1100" u="none" spc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166" marR="5916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Утверждение ТЗ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166" marR="59166" marT="0" marB="0"/>
                </a:tc>
              </a:tr>
              <a:tr h="549554"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ru-RU" sz="1100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авуст</a:t>
                      </a: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2022 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166" marR="5916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Создание страницы на сайте ДОУ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9166" marR="5916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234315" algn="l"/>
                        </a:tabLs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Размещение материалов по реализации инновационной деятельности на сайте ДОУ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166" marR="5916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234315" algn="l"/>
                        </a:tabLs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Размещение материалов по реализации инновационной деятельности на сайте ДОУ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166" marR="59166" marT="0" marB="0"/>
                </a:tc>
              </a:tr>
              <a:tr h="82271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сентябрь </a:t>
                      </a: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2022 – </a:t>
                      </a: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октябрь 2022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9166" marR="5916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Реализация этнокультурного компонента в ДОУ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9166" marR="5916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234315" algn="l"/>
                        </a:tabLs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-Сбор и использование методического материала: познавательного, фольклорного;</a:t>
                      </a:r>
                    </a:p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234315" algn="l"/>
                        </a:tabLs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проектная деятельность;</a:t>
                      </a:r>
                    </a:p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234315" algn="l"/>
                        </a:tabLs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-организация работы с социумом</a:t>
                      </a: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;</a:t>
                      </a:r>
                      <a:endParaRPr lang="ru-RU" sz="11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166" marR="5916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234315" algn="l"/>
                        </a:tabLs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-Корректировка и утверждение основной образовательной программы дошкольного образования ДОУ с учетом этнокультурного компонента</a:t>
                      </a: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;</a:t>
                      </a:r>
                      <a:endParaRPr lang="ru-RU" sz="11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166" marR="59166" marT="0" marB="0"/>
                </a:tc>
              </a:tr>
              <a:tr h="15517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ноябрь 2022 – январь</a:t>
                      </a:r>
                      <a:r>
                        <a:rPr lang="ru-RU" sz="11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2023</a:t>
                      </a:r>
                      <a:endParaRPr lang="ru-RU" sz="1100" dirty="0" smtClean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9166" marR="5916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Обогащение и расширение развивающей предметно-пространственной среды 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9166" marR="59166" marT="0" marB="0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34315" algn="l"/>
                        </a:tabLst>
                        <a:defRPr/>
                      </a:pP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-Создание тематических словарей, </a:t>
                      </a:r>
                      <a:r>
                        <a:rPr lang="ru-RU" sz="11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лепбуков</a:t>
                      </a: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макетов, презентаций, альбомов и т.д., оформление зимних участков в национальном стиле.</a:t>
                      </a:r>
                      <a:endParaRPr lang="ru-RU" sz="11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234315" algn="l"/>
                        </a:tabLst>
                      </a:pPr>
                      <a:endParaRPr lang="ru-RU" sz="11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166" marR="59166" marT="0" marB="0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34315" algn="l"/>
                        </a:tabLst>
                        <a:defRPr/>
                      </a:pP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Создание уголка национальной культуры (мини – музея) в ДОУ, где воспитанники могут ознакомиться с флорой и фауной своего района, традиционными видами деятельности, национальной одеждой, предметами быта, музыкальными инструментами, а также с поэтами, композиторами и мастерами декоративно-прикладного искусства ульчей</a:t>
                      </a:r>
                      <a:endParaRPr lang="ru-RU" sz="1100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234315" algn="l"/>
                        </a:tabLst>
                      </a:pPr>
                      <a:endParaRPr lang="ru-RU" sz="11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166" marR="59166" marT="0" marB="0"/>
                </a:tc>
              </a:tr>
              <a:tr h="119003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февраль 2023 – май 2023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9166" marR="5916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Реализация инновационной деятельности в ДОУ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9166" marR="59166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-Использование современных игровых технологий при формировании навыков овладения родным</a:t>
                      </a:r>
                      <a:r>
                        <a:rPr lang="ru-RU" sz="11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(ульчским) </a:t>
                      </a:r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языком у детей старшего дошкольного возраста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 smtClean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234315" algn="l"/>
                        </a:tabLst>
                      </a:pPr>
                      <a:endParaRPr lang="ru-RU" sz="11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166" marR="59166" marT="0" marB="0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34315" algn="l"/>
                        </a:tabLst>
                        <a:defRPr/>
                      </a:pP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-Разработка игр и игровых приемов к сборнику: </a:t>
                      </a: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«Использование </a:t>
                      </a:r>
                      <a:r>
                        <a:rPr lang="ru-RU" sz="11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игрофикации</a:t>
                      </a: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в освоении родного (</a:t>
                      </a:r>
                      <a:r>
                        <a:rPr lang="ru-RU" sz="11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ульчского</a:t>
                      </a: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 языка». 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34315" algn="l"/>
                        </a:tabLst>
                        <a:defRPr/>
                      </a:pPr>
                      <a:endParaRPr lang="ru-RU" sz="1100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234315" algn="l"/>
                        </a:tabLst>
                      </a:pPr>
                      <a:endParaRPr lang="ru-RU" sz="11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166" marR="59166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708265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F:\Ульчи\Орнаменты\102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-476262" y="476262"/>
            <a:ext cx="2285992" cy="1333467"/>
          </a:xfrm>
          <a:prstGeom prst="rect">
            <a:avLst/>
          </a:prstGeom>
          <a:noFill/>
        </p:spPr>
      </p:pic>
      <p:pic>
        <p:nvPicPr>
          <p:cNvPr id="7" name="Picture 3" descr="F:\Ульчи\Орнаменты\102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-476262" y="2762255"/>
            <a:ext cx="2285992" cy="1333467"/>
          </a:xfrm>
          <a:prstGeom prst="rect">
            <a:avLst/>
          </a:prstGeom>
          <a:noFill/>
        </p:spPr>
      </p:pic>
      <p:pic>
        <p:nvPicPr>
          <p:cNvPr id="8" name="Picture 3" descr="F:\Ульчи\Орнаменты\102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-476263" y="5048248"/>
            <a:ext cx="2285992" cy="1333467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1846963" y="681330"/>
            <a:ext cx="9788445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Трудности и проблемы возникшие за отчетный </a:t>
            </a:r>
            <a:r>
              <a:rPr lang="ru-RU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период:</a:t>
            </a:r>
          </a:p>
          <a:p>
            <a:pPr marL="285750" indent="-285750" algn="ctr">
              <a:buFont typeface="Arial" pitchFamily="34" charset="0"/>
              <a:buChar char="•"/>
            </a:pPr>
            <a:endParaRPr lang="ru-RU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Отсутствие площадей для полноценного зонирования и размещения мини-музея (ДОУ располагается в приспособленных помещениях: 2 двухквартирных дома. Из них три квартиры занимает ДОУ,  а в четвертая является жилым помещением.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Недостаточное финансирование.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Использование родной (</a:t>
            </a:r>
            <a:r>
              <a:rPr lang="ru-RU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ульчской</a:t>
            </a: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речи только в ДОУ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47587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F:\Ульчи\Орнаменты\102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-476263" y="476264"/>
            <a:ext cx="2285992" cy="1333467"/>
          </a:xfrm>
          <a:prstGeom prst="rect">
            <a:avLst/>
          </a:prstGeom>
          <a:noFill/>
        </p:spPr>
      </p:pic>
      <p:pic>
        <p:nvPicPr>
          <p:cNvPr id="3" name="Picture 3" descr="F:\Ульчи\Орнаменты\102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-476263" y="2762256"/>
            <a:ext cx="2285992" cy="1333467"/>
          </a:xfrm>
          <a:prstGeom prst="rect">
            <a:avLst/>
          </a:prstGeom>
          <a:noFill/>
        </p:spPr>
      </p:pic>
      <p:pic>
        <p:nvPicPr>
          <p:cNvPr id="4" name="Picture 3" descr="F:\Ульчи\Орнаменты\102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-476263" y="5048272"/>
            <a:ext cx="2285992" cy="1333467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1727200" y="588137"/>
            <a:ext cx="1016000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КРАЕВОЙ  ИННОВАЦИОННЫЙ КОМПЛЕКС (КИК):</a:t>
            </a:r>
          </a:p>
          <a:p>
            <a:pPr algn="ctr"/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Этнокультурный компонент содержания образования как фактор, способствующий сохранению коренных народов Хабаровского края</a:t>
            </a:r>
            <a:endParaRPr lang="ru-RU" sz="3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ТЕМА: </a:t>
            </a:r>
            <a:r>
              <a:rPr lang="ru-RU" sz="32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sz="3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Методическое обеспечение образовательной деятельности по изучению родного (ульчского) языка и национальной культуры в условиях ДОО (методическое сопровождение к учебному пособию для общеобразовательных организаций «Картинный словарь ульчского языка, 1 – 4 классы».</a:t>
            </a: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33252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3468" y="1555119"/>
            <a:ext cx="10025180" cy="1000855"/>
          </a:xfr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dirty="0"/>
              <a:t/>
            </a:r>
            <a:br>
              <a:rPr lang="ru-RU" dirty="0"/>
            </a:br>
            <a:r>
              <a:rPr lang="ru-RU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Общая информация</a:t>
            </a:r>
            <a:r>
              <a:rPr lang="ru-RU" sz="4000" dirty="0"/>
              <a:t/>
            </a:r>
            <a:br>
              <a:rPr lang="ru-RU" sz="4000" dirty="0"/>
            </a:br>
            <a:r>
              <a:rPr lang="ru-RU" dirty="0"/>
              <a:t> </a:t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686048964"/>
              </p:ext>
            </p:extLst>
          </p:nvPr>
        </p:nvGraphicFramePr>
        <p:xfrm>
          <a:off x="1729092" y="1318460"/>
          <a:ext cx="10288836" cy="521639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9967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38916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930447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Образовательная организация</a:t>
                      </a:r>
                      <a:endParaRPr lang="ru-RU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Муниципальное</a:t>
                      </a:r>
                      <a:r>
                        <a:rPr lang="ru-RU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бюджетное дошкольное образовательное учреждение детский сад № 4 сельского поселения «Село Булава» Ульчского муниципального района Хабаровского края</a:t>
                      </a:r>
                      <a:endParaRPr lang="ru-RU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51313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Статус в инновационной инфраструктуре</a:t>
                      </a:r>
                      <a:endParaRPr lang="ru-RU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«Краевой инновационный комплекс» </a:t>
                      </a:r>
                      <a:endParaRPr lang="ru-RU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51313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Тематика</a:t>
                      </a:r>
                      <a:r>
                        <a:rPr lang="ru-RU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инновационной деятельности</a:t>
                      </a:r>
                      <a:endParaRPr lang="ru-RU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</a:t>
                      </a:r>
                      <a:r>
                        <a:rPr lang="ru-RU" sz="18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Методическое обеспечение образовательной деятельности по изучению родного языка и национальной культуры в условиях дошкольной образовательной организации</a:t>
                      </a:r>
                      <a:r>
                        <a:rPr lang="ru-RU" sz="1800" kern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»</a:t>
                      </a:r>
                      <a:endParaRPr lang="ru-RU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1629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Ф.И.О. (полностью) </a:t>
                      </a:r>
                      <a:r>
                        <a:rPr lang="ru-RU" sz="180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руководителя площадки</a:t>
                      </a:r>
                      <a:endParaRPr lang="ru-RU" sz="1800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Дуван Юлия Станиславовна</a:t>
                      </a:r>
                      <a:endParaRPr lang="ru-RU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93729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Ф.И.О.</a:t>
                      </a:r>
                      <a:r>
                        <a:rPr lang="ru-RU" sz="1800" baseline="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 научного руководителя (при наличии)</a:t>
                      </a:r>
                      <a:endParaRPr lang="ru-RU" sz="1800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51196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Куратор от ХК ИРО</a:t>
                      </a:r>
                      <a:endParaRPr lang="ru-RU" sz="1800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Королева Ксения Александровна</a:t>
                      </a:r>
                      <a:endParaRPr lang="ru-RU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61629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Количество участников инновационной работы</a:t>
                      </a:r>
                      <a:endParaRPr lang="ru-RU" sz="1800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0344841" y="121185"/>
            <a:ext cx="16730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Приложение 1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3" descr="F:\Ульчи\Орнаменты\102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-476262" y="476262"/>
            <a:ext cx="2285992" cy="1333467"/>
          </a:xfrm>
          <a:prstGeom prst="rect">
            <a:avLst/>
          </a:prstGeom>
          <a:noFill/>
        </p:spPr>
      </p:pic>
      <p:pic>
        <p:nvPicPr>
          <p:cNvPr id="7" name="Picture 3" descr="F:\Ульчи\Орнаменты\102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-476262" y="2762255"/>
            <a:ext cx="2285992" cy="1333467"/>
          </a:xfrm>
          <a:prstGeom prst="rect">
            <a:avLst/>
          </a:prstGeom>
          <a:noFill/>
        </p:spPr>
      </p:pic>
      <p:pic>
        <p:nvPicPr>
          <p:cNvPr id="8" name="Picture 3" descr="F:\Ульчи\Орнаменты\102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-476263" y="5048248"/>
            <a:ext cx="2285992" cy="133346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2337622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F:\Ульчи\Орнаменты\102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-476262" y="476262"/>
            <a:ext cx="2285992" cy="1333467"/>
          </a:xfrm>
          <a:prstGeom prst="rect">
            <a:avLst/>
          </a:prstGeom>
          <a:noFill/>
        </p:spPr>
      </p:pic>
      <p:pic>
        <p:nvPicPr>
          <p:cNvPr id="7" name="Picture 3" descr="F:\Ульчи\Орнаменты\102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-476262" y="2762255"/>
            <a:ext cx="2285992" cy="1333467"/>
          </a:xfrm>
          <a:prstGeom prst="rect">
            <a:avLst/>
          </a:prstGeom>
          <a:noFill/>
        </p:spPr>
      </p:pic>
      <p:pic>
        <p:nvPicPr>
          <p:cNvPr id="8" name="Picture 3" descr="F:\Ульчи\Орнаменты\102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-476263" y="5048248"/>
            <a:ext cx="2285992" cy="1333467"/>
          </a:xfrm>
          <a:prstGeom prst="rect">
            <a:avLst/>
          </a:prstGeom>
          <a:noFill/>
        </p:spPr>
      </p:pic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1536878" y="597733"/>
            <a:ext cx="10195775" cy="1090523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Нормативно-правовое обеспечение инновационной деятельности: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Объект 2"/>
          <p:cNvSpPr>
            <a:spLocks noGrp="1"/>
          </p:cNvSpPr>
          <p:nvPr>
            <p:ph idx="1"/>
          </p:nvPr>
        </p:nvSpPr>
        <p:spPr>
          <a:xfrm>
            <a:off x="1700012" y="1980111"/>
            <a:ext cx="10380371" cy="4877867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Распоряжение министерства 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образования и науки Хабаровского края от 01.06.2022 г. № 636 «Об инновационной инфраструктуре сферы образования Хабаровского края» 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Приказ комитета по образованию от 09.06.2022 № 92-ах «Об инновационной деятельности образовательных организаций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Ульчского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муниципального района в 2022-2023 гг.</a:t>
            </a:r>
          </a:p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Приказ МБДОУ детский сад № 4 СП «Село Булава» от 09.06.2022 № 14 «Об инновационной деятельности образовательной организации в 2022 -2023 году.</a:t>
            </a:r>
          </a:p>
          <a:p>
            <a:endParaRPr lang="ru-RU" dirty="0" smtClean="0"/>
          </a:p>
          <a:p>
            <a:endParaRPr lang="ru-RU" dirty="0" smtClean="0"/>
          </a:p>
        </p:txBody>
      </p:sp>
    </p:spTree>
    <p:extLst>
      <p:ext uri="{BB962C8B-B14F-4D97-AF65-F5344CB8AC3E}">
        <p14:creationId xmlns="" xmlns:p14="http://schemas.microsoft.com/office/powerpoint/2010/main" val="3988972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F:\Ульчи\Орнаменты\102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-476262" y="476262"/>
            <a:ext cx="2285992" cy="1333467"/>
          </a:xfrm>
          <a:prstGeom prst="rect">
            <a:avLst/>
          </a:prstGeom>
          <a:noFill/>
        </p:spPr>
      </p:pic>
      <p:pic>
        <p:nvPicPr>
          <p:cNvPr id="7" name="Picture 3" descr="F:\Ульчи\Орнаменты\102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-476262" y="2762255"/>
            <a:ext cx="2285992" cy="1333467"/>
          </a:xfrm>
          <a:prstGeom prst="rect">
            <a:avLst/>
          </a:prstGeom>
          <a:noFill/>
        </p:spPr>
      </p:pic>
      <p:pic>
        <p:nvPicPr>
          <p:cNvPr id="8" name="Picture 3" descr="F:\Ульчи\Орнаменты\102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-476263" y="5048248"/>
            <a:ext cx="2285992" cy="1333467"/>
          </a:xfrm>
          <a:prstGeom prst="rect">
            <a:avLst/>
          </a:prstGeom>
          <a:noFill/>
        </p:spPr>
      </p:pic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1562637" y="364789"/>
            <a:ext cx="10195775" cy="1090523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Материально-техническое обеспечение: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Объект 2"/>
          <p:cNvSpPr>
            <a:spLocks noGrp="1"/>
          </p:cNvSpPr>
          <p:nvPr>
            <p:ph idx="1"/>
          </p:nvPr>
        </p:nvSpPr>
        <p:spPr>
          <a:xfrm>
            <a:off x="1700012" y="1555119"/>
            <a:ext cx="10380371" cy="4877867"/>
          </a:xfrm>
        </p:spPr>
        <p:txBody>
          <a:bodyPr>
            <a:normAutofit fontScale="25000" lnSpcReduction="20000"/>
          </a:bodyPr>
          <a:lstStyle/>
          <a:p>
            <a:r>
              <a:rPr lang="ru-RU" sz="8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«Программа по </a:t>
            </a:r>
            <a:r>
              <a:rPr lang="ru-RU" sz="8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изучению родного (</a:t>
            </a:r>
            <a:r>
              <a:rPr lang="ru-RU" sz="8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ульчского</a:t>
            </a:r>
            <a:r>
              <a:rPr lang="ru-RU" sz="8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языка </a:t>
            </a:r>
            <a:r>
              <a:rPr lang="ru-RU" sz="8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 национальной культуры в </a:t>
            </a:r>
            <a:r>
              <a:rPr lang="ru-RU" sz="8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условиях дошкольной  </a:t>
            </a:r>
            <a:r>
              <a:rPr lang="ru-RU" sz="8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образовательной организации» автор </a:t>
            </a:r>
            <a:r>
              <a:rPr lang="ru-RU" sz="8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Е.С.Манько</a:t>
            </a:r>
            <a:r>
              <a:rPr lang="ru-RU" sz="8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ru-RU" sz="8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8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8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Наглядные пособия по </a:t>
            </a:r>
            <a:r>
              <a:rPr lang="ru-RU" sz="8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ульчскому</a:t>
            </a:r>
            <a:r>
              <a:rPr lang="ru-RU" sz="8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языку по темам:</a:t>
            </a:r>
          </a:p>
          <a:p>
            <a:pPr marL="0" indent="0">
              <a:buNone/>
            </a:pPr>
            <a:r>
              <a:rPr lang="ru-RU" sz="8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Календарь природы</a:t>
            </a:r>
          </a:p>
          <a:p>
            <a:pPr marL="0" indent="0">
              <a:buNone/>
            </a:pPr>
            <a:r>
              <a:rPr lang="ru-RU" sz="8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Счет</a:t>
            </a:r>
          </a:p>
          <a:p>
            <a:pPr marL="0" indent="0">
              <a:buNone/>
            </a:pPr>
            <a:r>
              <a:rPr lang="ru-RU" sz="8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Я и мое тело</a:t>
            </a:r>
          </a:p>
          <a:p>
            <a:pPr marL="0" indent="0">
              <a:buNone/>
            </a:pPr>
            <a:r>
              <a:rPr lang="ru-RU" sz="8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Моя  семья</a:t>
            </a:r>
          </a:p>
          <a:p>
            <a:pPr marL="0" indent="0">
              <a:buNone/>
            </a:pPr>
            <a:r>
              <a:rPr lang="ru-RU" sz="8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Домашние и дикие животные</a:t>
            </a:r>
          </a:p>
          <a:p>
            <a:pPr marL="0" indent="0">
              <a:buNone/>
            </a:pPr>
            <a:r>
              <a:rPr lang="ru-RU" sz="8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Одежда;</a:t>
            </a:r>
            <a:endParaRPr lang="ru-RU" sz="8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8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Учебное пособие </a:t>
            </a:r>
            <a:r>
              <a:rPr lang="ru-RU" sz="8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для общеобразовательных организаций «Картинный словарь </a:t>
            </a:r>
            <a:r>
              <a:rPr lang="ru-RU" sz="8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ульчского</a:t>
            </a:r>
            <a:r>
              <a:rPr lang="ru-RU" sz="8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языка, 1 – 4 классы</a:t>
            </a:r>
            <a:r>
              <a:rPr lang="ru-RU" sz="8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»;</a:t>
            </a:r>
          </a:p>
          <a:p>
            <a:r>
              <a:rPr lang="ru-RU" sz="8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Компьютер;</a:t>
            </a:r>
          </a:p>
          <a:p>
            <a:r>
              <a:rPr lang="ru-RU" sz="8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Видеопроектор;</a:t>
            </a:r>
          </a:p>
          <a:p>
            <a:r>
              <a:rPr lang="ru-RU" sz="8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Телевизоры</a:t>
            </a:r>
          </a:p>
          <a:p>
            <a:r>
              <a:rPr lang="ru-RU" sz="8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Экраны</a:t>
            </a:r>
          </a:p>
          <a:p>
            <a:r>
              <a:rPr lang="ru-RU" sz="8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МФУ </a:t>
            </a:r>
          </a:p>
          <a:p>
            <a:r>
              <a:rPr lang="ru-RU" sz="8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Видеокамера</a:t>
            </a:r>
          </a:p>
          <a:p>
            <a:endParaRPr lang="ru-RU" dirty="0" smtClean="0"/>
          </a:p>
          <a:p>
            <a:endParaRPr lang="ru-RU" dirty="0" smtClean="0"/>
          </a:p>
        </p:txBody>
      </p:sp>
    </p:spTree>
    <p:extLst>
      <p:ext uri="{BB962C8B-B14F-4D97-AF65-F5344CB8AC3E}">
        <p14:creationId xmlns="" xmlns:p14="http://schemas.microsoft.com/office/powerpoint/2010/main" val="829883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F:\Ульчи\Орнаменты\102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-476262" y="476262"/>
            <a:ext cx="2285992" cy="1333467"/>
          </a:xfrm>
          <a:prstGeom prst="rect">
            <a:avLst/>
          </a:prstGeom>
          <a:noFill/>
        </p:spPr>
      </p:pic>
      <p:pic>
        <p:nvPicPr>
          <p:cNvPr id="7" name="Picture 3" descr="F:\Ульчи\Орнаменты\102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-476262" y="2762255"/>
            <a:ext cx="2285992" cy="1333467"/>
          </a:xfrm>
          <a:prstGeom prst="rect">
            <a:avLst/>
          </a:prstGeom>
          <a:noFill/>
        </p:spPr>
      </p:pic>
      <p:pic>
        <p:nvPicPr>
          <p:cNvPr id="8" name="Picture 3" descr="F:\Ульчи\Орнаменты\102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-476263" y="5048248"/>
            <a:ext cx="2285992" cy="1333467"/>
          </a:xfrm>
          <a:prstGeom prst="rect">
            <a:avLst/>
          </a:prstGeom>
          <a:noFill/>
        </p:spPr>
      </p:pic>
      <p:sp>
        <p:nvSpPr>
          <p:cNvPr id="12" name="Скругленный прямоугольник 11"/>
          <p:cNvSpPr/>
          <p:nvPr/>
        </p:nvSpPr>
        <p:spPr>
          <a:xfrm>
            <a:off x="2657462" y="413433"/>
            <a:ext cx="7443747" cy="449586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АКТУАЛЬНОСТЬ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572186" y="974447"/>
            <a:ext cx="10348935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Отсутствие методических и дидактических материалов по изучению родного (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ульчского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языка в дошкольных образовательных организациях.</a:t>
            </a:r>
          </a:p>
          <a:p>
            <a:pPr algn="ctr"/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Использование 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инновационного опыта другими образовательными организациями на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территории</a:t>
            </a:r>
          </a:p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районов и края</a:t>
            </a:r>
          </a:p>
          <a:p>
            <a:pPr algn="ctr"/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Создание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условий для расширения языковой среды и сохранения культурного наследия КМНС посредством 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разработки методических и дидактических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материалов по изучению родного (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ульчского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языка в дошкольных образовательных организациях.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039053" y="2517282"/>
            <a:ext cx="7200800" cy="475479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ЗНАЧИМОСТЬ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3759133" y="4355961"/>
            <a:ext cx="5760640" cy="432048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ЦЕЛЬ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82212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F:\Ульчи\Орнаменты\102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-476262" y="476262"/>
            <a:ext cx="2285992" cy="1333467"/>
          </a:xfrm>
          <a:prstGeom prst="rect">
            <a:avLst/>
          </a:prstGeom>
          <a:noFill/>
        </p:spPr>
      </p:pic>
      <p:pic>
        <p:nvPicPr>
          <p:cNvPr id="7" name="Picture 3" descr="F:\Ульчи\Орнаменты\102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-476262" y="2762255"/>
            <a:ext cx="2285992" cy="1333467"/>
          </a:xfrm>
          <a:prstGeom prst="rect">
            <a:avLst/>
          </a:prstGeom>
          <a:noFill/>
        </p:spPr>
      </p:pic>
      <p:pic>
        <p:nvPicPr>
          <p:cNvPr id="8" name="Picture 3" descr="F:\Ульчи\Орнаменты\102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-476263" y="5048248"/>
            <a:ext cx="2285992" cy="1333467"/>
          </a:xfrm>
          <a:prstGeom prst="rect">
            <a:avLst/>
          </a:prstGeom>
          <a:noFill/>
        </p:spPr>
      </p:pic>
      <p:sp>
        <p:nvSpPr>
          <p:cNvPr id="9" name="Объект 2"/>
          <p:cNvSpPr>
            <a:spLocks noGrp="1"/>
          </p:cNvSpPr>
          <p:nvPr>
            <p:ph idx="1"/>
          </p:nvPr>
        </p:nvSpPr>
        <p:spPr>
          <a:xfrm>
            <a:off x="2001575" y="569900"/>
            <a:ext cx="10306067" cy="5357566"/>
          </a:xfrm>
        </p:spPr>
        <p:txBody>
          <a:bodyPr>
            <a:normAutofit/>
          </a:bodyPr>
          <a:lstStyle/>
          <a:p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Разработка Методического сопровождения к 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учебному пособию для общеобразовательных организаций «Картинный словарь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ульчского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языка, 1 – 4 классы», как средство развития этнокультурного образования и активизации использования родного (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ульчского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языка в ДОУ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Организация предметно-пространственной этнокультурной среды;</a:t>
            </a:r>
          </a:p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Введение современных образовательных технологий, методов, форм, средств реализации образовательной деятельности;</a:t>
            </a:r>
          </a:p>
          <a:p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овершенствование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этнопедагогической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компетентности педагогов;</a:t>
            </a:r>
          </a:p>
          <a:p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рганизация системы взаимодействия детского сада и семьи.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081105" y="710947"/>
            <a:ext cx="5760640" cy="432048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ЗАДАЧИ: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96054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F:\Ульчи\Орнаменты\102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-476262" y="476262"/>
            <a:ext cx="2285992" cy="1333467"/>
          </a:xfrm>
          <a:prstGeom prst="rect">
            <a:avLst/>
          </a:prstGeom>
          <a:noFill/>
        </p:spPr>
      </p:pic>
      <p:pic>
        <p:nvPicPr>
          <p:cNvPr id="7" name="Picture 3" descr="F:\Ульчи\Орнаменты\102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-476262" y="2762255"/>
            <a:ext cx="2285992" cy="1333467"/>
          </a:xfrm>
          <a:prstGeom prst="rect">
            <a:avLst/>
          </a:prstGeom>
          <a:noFill/>
        </p:spPr>
      </p:pic>
      <p:pic>
        <p:nvPicPr>
          <p:cNvPr id="8" name="Picture 3" descr="F:\Ульчи\Орнаменты\102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-476263" y="5048248"/>
            <a:ext cx="2285992" cy="1333467"/>
          </a:xfrm>
          <a:prstGeom prst="rect">
            <a:avLst/>
          </a:prstGeom>
          <a:noFill/>
        </p:spPr>
      </p:pic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1333467" y="1142995"/>
            <a:ext cx="11471840" cy="138609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9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Организационная структура управления инновационной деятельностью: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12" name="Объект 1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4067657307"/>
              </p:ext>
            </p:extLst>
          </p:nvPr>
        </p:nvGraphicFramePr>
        <p:xfrm>
          <a:off x="2121563" y="1787655"/>
          <a:ext cx="9392150" cy="4419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3" name="Скругленный прямоугольник 12"/>
          <p:cNvSpPr/>
          <p:nvPr/>
        </p:nvSpPr>
        <p:spPr>
          <a:xfrm>
            <a:off x="1391728" y="2422587"/>
            <a:ext cx="1619672" cy="232307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Внешние партнеры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(ХК ИРО, Комитет по образованию,)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10592976" y="2654408"/>
            <a:ext cx="1297460" cy="232307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Внешние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партнеры (ЦНК, МБОУ ДОД БДШИ, РОО АКМНС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Ульчского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района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5" name="Прямая со стрелкой 14"/>
          <p:cNvCxnSpPr/>
          <p:nvPr/>
        </p:nvCxnSpPr>
        <p:spPr>
          <a:xfrm flipV="1">
            <a:off x="3033634" y="4015947"/>
            <a:ext cx="2621691" cy="22419"/>
          </a:xfrm>
          <a:prstGeom prst="straightConnector1">
            <a:avLst/>
          </a:prstGeom>
          <a:ln w="76200">
            <a:headEnd type="triangle" w="sm" len="sm"/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flipV="1">
            <a:off x="7971285" y="3974843"/>
            <a:ext cx="2621691" cy="22419"/>
          </a:xfrm>
          <a:prstGeom prst="straightConnector1">
            <a:avLst/>
          </a:prstGeom>
          <a:ln w="76200">
            <a:headEnd type="triangle" w="sm" len="med"/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2514616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F:\Ульчи\Орнаменты\102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-476262" y="476262"/>
            <a:ext cx="2285992" cy="1333467"/>
          </a:xfrm>
          <a:prstGeom prst="rect">
            <a:avLst/>
          </a:prstGeom>
          <a:noFill/>
        </p:spPr>
      </p:pic>
      <p:pic>
        <p:nvPicPr>
          <p:cNvPr id="7" name="Picture 3" descr="F:\Ульчи\Орнаменты\102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-476262" y="2762255"/>
            <a:ext cx="2285992" cy="1333467"/>
          </a:xfrm>
          <a:prstGeom prst="rect">
            <a:avLst/>
          </a:prstGeom>
          <a:noFill/>
        </p:spPr>
      </p:pic>
      <p:pic>
        <p:nvPicPr>
          <p:cNvPr id="8" name="Picture 3" descr="F:\Ульчи\Орнаменты\102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-476263" y="5048248"/>
            <a:ext cx="2285992" cy="1333467"/>
          </a:xfrm>
          <a:prstGeom prst="rect">
            <a:avLst/>
          </a:prstGeom>
          <a:noFill/>
        </p:spPr>
      </p:pic>
      <p:sp>
        <p:nvSpPr>
          <p:cNvPr id="17" name="Скругленный прямоугольник 16"/>
          <p:cNvSpPr/>
          <p:nvPr/>
        </p:nvSpPr>
        <p:spPr>
          <a:xfrm>
            <a:off x="2422361" y="692041"/>
            <a:ext cx="8810555" cy="901907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ПЛАНИРУЕМЫЕ РЕЗУЛЬТАТЫ инновационной деятельности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622739" y="1962824"/>
            <a:ext cx="1010991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v"/>
            </a:pPr>
            <a:r>
              <a:rPr lang="ru-RU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Методическое сопровождение к учебному пособию для общеобразовательных организаций «Картинный словарь </a:t>
            </a:r>
            <a:r>
              <a:rPr lang="ru-RU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ульчского</a:t>
            </a:r>
            <a:r>
              <a:rPr lang="ru-RU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языка, 1 – 4 классы», как средство развития этнокультурного образования и активизации использования родного (</a:t>
            </a:r>
            <a:r>
              <a:rPr lang="ru-RU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ульчского</a:t>
            </a:r>
            <a:r>
              <a:rPr lang="ru-RU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 языка в </a:t>
            </a:r>
            <a:r>
              <a:rPr lang="ru-RU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ДОУ;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ru-RU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Создание мини-музея: «Моя малая Родина</a:t>
            </a:r>
            <a:r>
              <a:rPr lang="ru-RU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ru-RU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Информационно – методическое распространение опыта инновационной деятельности в районе и крае</a:t>
            </a:r>
          </a:p>
          <a:p>
            <a:pPr marL="285750" indent="-285750">
              <a:buFont typeface="Wingdings" pitchFamily="2" charset="2"/>
              <a:buChar char="v"/>
            </a:pPr>
            <a:endParaRPr lang="ru-RU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12247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656</TotalTime>
  <Words>902</Words>
  <Application>Microsoft Office PowerPoint</Application>
  <PresentationFormat>Произвольный</PresentationFormat>
  <Paragraphs>129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Исполнительная</vt:lpstr>
      <vt:lpstr>Слайд 1</vt:lpstr>
      <vt:lpstr>Слайд 2</vt:lpstr>
      <vt:lpstr> Общая информация   </vt:lpstr>
      <vt:lpstr>Нормативно-правовое обеспечение инновационной деятельности:</vt:lpstr>
      <vt:lpstr>Материально-техническое обеспечение:</vt:lpstr>
      <vt:lpstr>Слайд 6</vt:lpstr>
      <vt:lpstr>Слайд 7</vt:lpstr>
      <vt:lpstr>        Организационная структура управления инновационной деятельностью: </vt:lpstr>
      <vt:lpstr>Слайд 9</vt:lpstr>
      <vt:lpstr>Слайд 10</vt:lpstr>
      <vt:lpstr>Слайд 11</vt:lpstr>
      <vt:lpstr>Слайд 12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Первичный отчет образовательной организации по направлению инновационной деятельности   </dc:title>
  <dc:creator>Евгений Вячеславович Хачко</dc:creator>
  <cp:lastModifiedBy>Юля</cp:lastModifiedBy>
  <cp:revision>68</cp:revision>
  <dcterms:created xsi:type="dcterms:W3CDTF">2018-05-22T00:42:58Z</dcterms:created>
  <dcterms:modified xsi:type="dcterms:W3CDTF">2023-10-26T06:50:52Z</dcterms:modified>
</cp:coreProperties>
</file>